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Fraunces Extra Bold" panose="020B0604020202020204" charset="-18"/>
      <p:regular r:id="rId18"/>
    </p:embeddedFont>
    <p:embeddedFont>
      <p:font typeface="Nobile" panose="020B0604020202020204" charset="0"/>
      <p:regular r:id="rId19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54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svg"/><Relationship Id="rId11" Type="http://schemas.openxmlformats.org/officeDocument/2006/relationships/image" Target="../media/image2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svg"/><Relationship Id="rId11" Type="http://schemas.openxmlformats.org/officeDocument/2006/relationships/image" Target="../media/image2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87487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Parkolónyilvántartó Rendszer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Készítette: Korpás Miklós, Korpás Máté, Császár Zsombor</a:t>
            </a:r>
            <a:endParaRPr lang="en-US" sz="175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AFEDE60-C809-E96C-95A1-AD578365B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518" y="7633698"/>
            <a:ext cx="1756881" cy="59590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0327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 fejlesztés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362670"/>
            <a:ext cx="756404" cy="244078"/>
          </a:xfrm>
          <a:prstGeom prst="roundRect">
            <a:avLst>
              <a:gd name="adj" fmla="val 43492"/>
            </a:avLst>
          </a:prstGeom>
          <a:solidFill>
            <a:srgbClr val="DDEEE0"/>
          </a:solidFill>
          <a:ln/>
        </p:spPr>
      </p:sp>
      <p:sp>
        <p:nvSpPr>
          <p:cNvPr id="4" name="Text 2"/>
          <p:cNvSpPr/>
          <p:nvPr/>
        </p:nvSpPr>
        <p:spPr>
          <a:xfrm>
            <a:off x="882134" y="1406843"/>
            <a:ext cx="579715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ANGULAR</a:t>
            </a: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05" y="2072613"/>
            <a:ext cx="3879905" cy="387990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492234" y="1822252"/>
            <a:ext cx="8351877" cy="486966"/>
          </a:xfrm>
          <a:prstGeom prst="roundRect">
            <a:avLst>
              <a:gd name="adj" fmla="val 27249"/>
            </a:avLst>
          </a:prstGeom>
          <a:solidFill>
            <a:srgbClr val="CCE6D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33" y="2014538"/>
            <a:ext cx="184190" cy="1473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71223" y="1954768"/>
            <a:ext cx="7725489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Technológia:</a:t>
            </a:r>
            <a:r>
              <a:rPr lang="en-US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Angular </a:t>
            </a:r>
            <a:r>
              <a:rPr lang="en-US" sz="115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keretrendszert</a:t>
            </a:r>
            <a:r>
              <a:rPr lang="en-US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15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használtunk</a:t>
            </a:r>
            <a:r>
              <a:rPr lang="hu-HU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ami</a:t>
            </a:r>
            <a:r>
              <a:rPr lang="en-US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TypeScript </a:t>
            </a:r>
            <a:r>
              <a:rPr lang="hu-HU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alapú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492234" y="2416969"/>
            <a:ext cx="309372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 frontend felelősségi körei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2234" y="2801064"/>
            <a:ext cx="368498" cy="3684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92234" y="328934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Felhasználói felület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5492234" y="3615452"/>
            <a:ext cx="835187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Intuitív és reszponzív UI komponensek kialakítása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2234" y="4001572"/>
            <a:ext cx="368498" cy="3684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492234" y="44898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Adatmegjelenítés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5492234" y="4815959"/>
            <a:ext cx="835187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Valós idejű parkolóhely státusz vizualizálása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5492234" y="4717134"/>
            <a:ext cx="835187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1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2234" y="5135668"/>
            <a:ext cx="368498" cy="36849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492234" y="5623943"/>
            <a:ext cx="200144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Komponens modulok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5492234" y="5950055"/>
            <a:ext cx="835187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Újrafelhasználható Angular komponensek építése</a:t>
            </a:r>
            <a:endParaRPr lang="en-US" sz="1150" dirty="0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F2F326B6-3FC8-548A-76A1-8FC5A9DB5E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73518" y="7747769"/>
            <a:ext cx="1756881" cy="48696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8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9" y="3166229"/>
            <a:ext cx="5117783" cy="18970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90456"/>
            <a:ext cx="676548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GitHub verziókezelő a projekt alapja</a:t>
            </a:r>
            <a:endParaRPr lang="en-US" sz="2900" dirty="0"/>
          </a:p>
        </p:txBody>
      </p:sp>
      <p:sp>
        <p:nvSpPr>
          <p:cNvPr id="5" name="Text 1"/>
          <p:cNvSpPr/>
          <p:nvPr/>
        </p:nvSpPr>
        <p:spPr>
          <a:xfrm>
            <a:off x="6280190" y="1394936"/>
            <a:ext cx="7556421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projekt tárolására és kezelésére a GitHub verziókezelő platformot választottuk, amely modern és megbízható alapot biztosított a csapatmunkához.</a:t>
            </a:r>
            <a:endParaRPr lang="en-US" sz="1150" dirty="0"/>
          </a:p>
        </p:txBody>
      </p:sp>
      <p:sp>
        <p:nvSpPr>
          <p:cNvPr id="6" name="Shape 2"/>
          <p:cNvSpPr/>
          <p:nvPr/>
        </p:nvSpPr>
        <p:spPr>
          <a:xfrm>
            <a:off x="6280190" y="1891784"/>
            <a:ext cx="7556421" cy="1315045"/>
          </a:xfrm>
          <a:prstGeom prst="roundRect">
            <a:avLst>
              <a:gd name="adj" fmla="val 10090"/>
            </a:avLst>
          </a:prstGeom>
          <a:solidFill>
            <a:srgbClr val="E8F3E8"/>
          </a:solidFill>
          <a:ln/>
        </p:spPr>
      </p:sp>
      <p:sp>
        <p:nvSpPr>
          <p:cNvPr id="7" name="Shape 3"/>
          <p:cNvSpPr/>
          <p:nvPr/>
        </p:nvSpPr>
        <p:spPr>
          <a:xfrm>
            <a:off x="6427589" y="2039183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38951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152" y="2160746"/>
            <a:ext cx="198953" cy="1989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27589" y="2577108"/>
            <a:ext cx="225480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Biztonságos adattárolás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427589" y="2864882"/>
            <a:ext cx="726162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Felhőalapú mentés védi a kódot</a:t>
            </a:r>
            <a:endParaRPr lang="en-US" sz="1150" dirty="0"/>
          </a:p>
        </p:txBody>
      </p:sp>
      <p:sp>
        <p:nvSpPr>
          <p:cNvPr id="11" name="Shape 6"/>
          <p:cNvSpPr/>
          <p:nvPr/>
        </p:nvSpPr>
        <p:spPr>
          <a:xfrm>
            <a:off x="6280190" y="3302556"/>
            <a:ext cx="7556421" cy="1315045"/>
          </a:xfrm>
          <a:prstGeom prst="roundRect">
            <a:avLst>
              <a:gd name="adj" fmla="val 10090"/>
            </a:avLst>
          </a:prstGeom>
          <a:solidFill>
            <a:srgbClr val="E8F3E8"/>
          </a:solidFill>
          <a:ln/>
        </p:spPr>
      </p:sp>
      <p:sp>
        <p:nvSpPr>
          <p:cNvPr id="12" name="Shape 7"/>
          <p:cNvSpPr/>
          <p:nvPr/>
        </p:nvSpPr>
        <p:spPr>
          <a:xfrm>
            <a:off x="6427589" y="344995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389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9152" y="3571518"/>
            <a:ext cx="198953" cy="1989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27589" y="398787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Gyors hozzáférés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6427589" y="4275653"/>
            <a:ext cx="726162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Bárhonnan, bármikor elérhető</a:t>
            </a:r>
            <a:endParaRPr lang="en-US" sz="1150" dirty="0"/>
          </a:p>
        </p:txBody>
      </p:sp>
      <p:sp>
        <p:nvSpPr>
          <p:cNvPr id="16" name="Shape 10"/>
          <p:cNvSpPr/>
          <p:nvPr/>
        </p:nvSpPr>
        <p:spPr>
          <a:xfrm>
            <a:off x="6280190" y="4713327"/>
            <a:ext cx="7556421" cy="1315045"/>
          </a:xfrm>
          <a:prstGeom prst="roundRect">
            <a:avLst>
              <a:gd name="adj" fmla="val 10090"/>
            </a:avLst>
          </a:prstGeom>
          <a:solidFill>
            <a:srgbClr val="E8F3E8"/>
          </a:solidFill>
          <a:ln/>
        </p:spPr>
      </p:sp>
      <p:sp>
        <p:nvSpPr>
          <p:cNvPr id="17" name="Shape 11"/>
          <p:cNvSpPr/>
          <p:nvPr/>
        </p:nvSpPr>
        <p:spPr>
          <a:xfrm>
            <a:off x="6427589" y="4860727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38951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9152" y="4982289"/>
            <a:ext cx="198953" cy="19895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427589" y="539865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Valós idejű frissítés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6427589" y="5686425"/>
            <a:ext cx="726162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Automatikus szinkronizáció</a:t>
            </a:r>
            <a:endParaRPr lang="en-US" sz="1150" dirty="0"/>
          </a:p>
        </p:txBody>
      </p:sp>
      <p:sp>
        <p:nvSpPr>
          <p:cNvPr id="21" name="Shape 14"/>
          <p:cNvSpPr/>
          <p:nvPr/>
        </p:nvSpPr>
        <p:spPr>
          <a:xfrm>
            <a:off x="6280190" y="6124099"/>
            <a:ext cx="7556421" cy="1315045"/>
          </a:xfrm>
          <a:prstGeom prst="roundRect">
            <a:avLst>
              <a:gd name="adj" fmla="val 10090"/>
            </a:avLst>
          </a:prstGeom>
          <a:solidFill>
            <a:srgbClr val="E8F3E8"/>
          </a:solidFill>
          <a:ln/>
        </p:spPr>
      </p:sp>
      <p:sp>
        <p:nvSpPr>
          <p:cNvPr id="22" name="Shape 15"/>
          <p:cNvSpPr/>
          <p:nvPr/>
        </p:nvSpPr>
        <p:spPr>
          <a:xfrm>
            <a:off x="6427589" y="6271498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38951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49152" y="6393061"/>
            <a:ext cx="198953" cy="198953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427589" y="68094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Ingyenes használat</a:t>
            </a:r>
            <a:endParaRPr lang="en-US" sz="1450" dirty="0"/>
          </a:p>
        </p:txBody>
      </p:sp>
      <p:sp>
        <p:nvSpPr>
          <p:cNvPr id="25" name="Text 17"/>
          <p:cNvSpPr/>
          <p:nvPr/>
        </p:nvSpPr>
        <p:spPr>
          <a:xfrm>
            <a:off x="6427589" y="7097197"/>
            <a:ext cx="726162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Költséghatékony megoldás</a:t>
            </a:r>
            <a:endParaRPr lang="en-US" sz="115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80350B8-B926-2CA1-C80F-5E6F2912BE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94067" y="7701744"/>
            <a:ext cx="1736333" cy="5254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4" grpId="0" animBg="1"/>
      <p:bldP spid="15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253"/>
            <a:ext cx="699908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Kommunikációs csatornák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699617"/>
            <a:ext cx="130428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csapat hatékony együttműködését több platform kombinációja tette lehetővé. Minden eszköz más-más célra szolgált, így optimalizálva a kommunikációt.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26863"/>
            <a:ext cx="3775115" cy="37751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4856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Google Meet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6914674"/>
            <a:ext cx="4194572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Vide</a:t>
            </a:r>
            <a:r>
              <a:rPr lang="hu-HU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ó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konferenciák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és</a:t>
            </a:r>
            <a:r>
              <a:rPr lang="hu-HU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találkozók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lebonyolítására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914" y="2526863"/>
            <a:ext cx="3775115" cy="37751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7914" y="64856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Discord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17914" y="6914674"/>
            <a:ext cx="4194572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Folyamatos csapatkoordináció és szakmai megbeszélések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038" y="2526863"/>
            <a:ext cx="3775115" cy="37751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42038" y="64856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Messenger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42038" y="6914674"/>
            <a:ext cx="419457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Gyors üzenetek és informális egyeztetések</a:t>
            </a:r>
            <a:endParaRPr lang="en-US" sz="1600" dirty="0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33A90523-8EE4-DE8B-635C-BEB694543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4067" y="7704130"/>
            <a:ext cx="1736333" cy="5254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5345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Jövőbeli továbbfejlesztési lehetőségek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406729"/>
            <a:ext cx="75564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projekt következő fázisában olyan korszerű technológiákat tervezünk beépíteni, amelyek még intelligensebbé és hatékonyabbá teszik a rendszert.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33976"/>
            <a:ext cx="1020723" cy="1457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4626" y="3438049"/>
            <a:ext cx="443091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Szenzoros oszlop beépített chippel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84626" y="3867031"/>
            <a:ext cx="635198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Intelligens érzékelők a pontosabb adatgyűjtéshez és feldolgozáshoz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691658"/>
            <a:ext cx="1020723" cy="1457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4626" y="4895731"/>
            <a:ext cx="285047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WLAN kommunikáció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84626" y="5324713"/>
            <a:ext cx="635198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Vezeték nélküli hálózati kapcsolat a mobilitás és rugalmasság növelésére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49340"/>
            <a:ext cx="1020723" cy="12247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4626" y="6353413"/>
            <a:ext cx="340745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technológia integrálása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84626" y="6782395"/>
            <a:ext cx="635198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Mesterséges intelligencia alapú elemzés és prediktív funkciók</a:t>
            </a:r>
            <a:endParaRPr lang="en-US" sz="1600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80CD4D4-DEF1-ACB9-5701-0EEF7438A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3519" y="7697912"/>
            <a:ext cx="1756881" cy="5316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120" y="606743"/>
            <a:ext cx="4412694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Szenzoros oszlop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20" y="1528763"/>
            <a:ext cx="3980855" cy="59712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86368" y="1511022"/>
            <a:ext cx="334327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 </a:t>
            </a:r>
            <a:r>
              <a:rPr lang="en-US" sz="2050" b="1" dirty="0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projekt</a:t>
            </a:r>
            <a:r>
              <a:rPr lang="en-US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hu-HU" sz="2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továbbfejlesztése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186368" y="1983106"/>
            <a:ext cx="7679412" cy="330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 intelligens </a:t>
            </a:r>
            <a:r>
              <a:rPr lang="en-US" sz="13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szenzoros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3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oszlop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amely valós időben gyűjti és továbbítja az adatokat.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86368" y="2618303"/>
            <a:ext cx="76794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Kompakt és modern dizájn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86368" y="2921794"/>
            <a:ext cx="76794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Többszintű érzékelési képesség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86368" y="3225284"/>
            <a:ext cx="76794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Robusztus kivitelezés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86368" y="3528774"/>
            <a:ext cx="76794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Bővíthető hardver architektúra</a:t>
            </a:r>
            <a:endParaRPr lang="en-US" sz="135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94673B6-E92E-1051-8DAB-C38F8FD53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4067" y="7704130"/>
            <a:ext cx="1736333" cy="5254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8858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Köszönjük a figyelmet!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5577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Reméljük, hogy bemutatónk hasznos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betekintést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nyújtott</a:t>
            </a:r>
            <a:r>
              <a:rPr lang="hu-HU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projektünk fejlesztési folyamatába.</a:t>
            </a:r>
            <a:endParaRPr lang="en-US" sz="175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239F51B-79BD-C53A-3091-B7E62514A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067" y="7704130"/>
            <a:ext cx="1736333" cy="5254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83613"/>
            <a:ext cx="1275874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51598"/>
            <a:ext cx="10036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PROBLÉMA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00582"/>
            <a:ext cx="98546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Miért választottuk ezt a projektet?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10467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60" y="3189684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3182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Valós probléma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3763685"/>
            <a:ext cx="29232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Minden nap nehézkes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parkolóhelyet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találni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709339" y="310455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2686" y="3189684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732" y="3182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Időveszteség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732" y="3763685"/>
            <a:ext cx="29233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Sok értékes időt veszít az autós, miközben szabadon álló helyet keres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3060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860" y="5391031"/>
            <a:ext cx="340162" cy="3401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530906" y="53838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Célunk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530906" y="5965031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Könnyíteni szeretnénk a parkolást mindenki számára okos megoldással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9096" y="3104674"/>
            <a:ext cx="3048000" cy="304800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F3C6BFC7-C912-7330-8D5D-A76DEEFFE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86660" y="7701888"/>
            <a:ext cx="1743740" cy="5277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6977" y="1426626"/>
            <a:ext cx="1289090" cy="426244"/>
          </a:xfrm>
          <a:prstGeom prst="roundRect">
            <a:avLst>
              <a:gd name="adj" fmla="val 38315"/>
            </a:avLst>
          </a:prstGeom>
          <a:solidFill>
            <a:srgbClr val="DDEEE0"/>
          </a:solidFill>
          <a:ln/>
        </p:spPr>
      </p:sp>
      <p:sp>
        <p:nvSpPr>
          <p:cNvPr id="4" name="Text 1"/>
          <p:cNvSpPr/>
          <p:nvPr/>
        </p:nvSpPr>
        <p:spPr>
          <a:xfrm>
            <a:off x="703065" y="1494610"/>
            <a:ext cx="10169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MEGOLDÁS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66977" y="1943595"/>
            <a:ext cx="85866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Parkolónyilvántartó rendszer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566977" y="2992536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1" y="32193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957" y="3406397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3791" y="4126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Gyors parkolás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93791" y="46170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Időt takarítunk meg egyszerű, gyors parkolási folyamattal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4990149" y="2992536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12" name="Shape 8"/>
          <p:cNvSpPr/>
          <p:nvPr/>
        </p:nvSpPr>
        <p:spPr>
          <a:xfrm>
            <a:off x="5216963" y="32193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4129" y="3406397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216963" y="4126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Szabad helyek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216963" y="46170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Valós időben láthatók a rendelkezésre álló parkolóhelyek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413320" y="2992536"/>
            <a:ext cx="4196358" cy="2577108"/>
          </a:xfrm>
          <a:prstGeom prst="roundRect">
            <a:avLst>
              <a:gd name="adj" fmla="val 7921"/>
            </a:avLst>
          </a:prstGeom>
          <a:solidFill>
            <a:srgbClr val="E8F3E8"/>
          </a:solidFill>
          <a:ln/>
        </p:spPr>
      </p:sp>
      <p:sp>
        <p:nvSpPr>
          <p:cNvPr id="17" name="Shape 12"/>
          <p:cNvSpPr/>
          <p:nvPr/>
        </p:nvSpPr>
        <p:spPr>
          <a:xfrm>
            <a:off x="9640135" y="321935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27301" y="3406397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640135" y="4126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Bérlési lehetőség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9640135" y="46170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Parkolóhelyek hosszú távú bérlése is megoldható</a:t>
            </a:r>
            <a:endParaRPr lang="en-US" sz="1750" dirty="0"/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E61B2A5B-A78E-4803-F430-B8D257C7D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2184" y="7603927"/>
            <a:ext cx="1928216" cy="5929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4" grpId="0" animBg="1"/>
      <p:bldP spid="15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97349"/>
            <a:ext cx="1316355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772954"/>
            <a:ext cx="102893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FEJLESZTÉS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29558"/>
            <a:ext cx="7308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Megvalósítás főbb lépései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2784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2633543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2807851"/>
            <a:ext cx="3156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Adatbázis létrehozása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29826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 adatok tárolásához szükséges struktúra megtervezése és felépítése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16962" y="22784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633543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1" name="Text 9"/>
          <p:cNvSpPr/>
          <p:nvPr/>
        </p:nvSpPr>
        <p:spPr>
          <a:xfrm>
            <a:off x="5216962" y="2807851"/>
            <a:ext cx="32186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 programozás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6962" y="329826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Szerveroldali logika, API végpontok és adatkezelés implementálása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40133" y="22784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2633543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9640133" y="2807851"/>
            <a:ext cx="3312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 programozás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40133" y="329826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Felhasználói felület kialakítása, interaktív elemek megvalósítása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21" y="4595217"/>
            <a:ext cx="3967043" cy="2721888"/>
          </a:xfrm>
          <a:prstGeom prst="rect">
            <a:avLst/>
          </a:prstGeom>
        </p:spPr>
      </p:pic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15" y="4595217"/>
            <a:ext cx="5198745" cy="2721888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68AC3944-2EEF-D281-B625-439F10A20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2148" y="7664521"/>
            <a:ext cx="1808252" cy="5650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253"/>
            <a:ext cx="56726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Adatbázis fejlesztés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8345"/>
            <a:ext cx="1134070" cy="17605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ER model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806303"/>
            <a:ext cx="48838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Entity-relationship </a:t>
            </a:r>
            <a:r>
              <a:rPr lang="hu-HU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készítése az adatkapcsolatok megtervezéséhez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58922"/>
            <a:ext cx="1134070" cy="17605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985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UML ábra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566880"/>
            <a:ext cx="48838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Részletes séma tervezése az adatbázis szerkezetéhez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19499"/>
            <a:ext cx="1134070" cy="17605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Adatbázis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hu-HU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fel</a:t>
            </a: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építés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327458"/>
            <a:ext cx="48838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 környezetben a végleges adatbázis létrehozása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521" y="1998345"/>
            <a:ext cx="4947642" cy="3298388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27C7343-D8D7-037D-581D-F8A431647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2970" y="7685070"/>
            <a:ext cx="1777429" cy="5445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814" y="2190869"/>
            <a:ext cx="5032653" cy="38478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1188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ER Model — Adatmodellezés alapja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2163485"/>
            <a:ext cx="755642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 </a:t>
            </a:r>
            <a:r>
              <a:rPr lang="en-US" sz="1400" dirty="0">
                <a:solidFill>
                  <a:srgbClr val="405449"/>
                </a:solidFill>
                <a:highlight>
                  <a:srgbClr val="F2B42D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ER model</a:t>
            </a: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egy bevált adatmodellezési módszer, amely strukturált módon ábrázolja az adatbázis elemeit.</a:t>
            </a:r>
            <a:endParaRPr lang="en-US" sz="1400" dirty="0"/>
          </a:p>
        </p:txBody>
      </p:sp>
      <p:sp>
        <p:nvSpPr>
          <p:cNvPr id="6" name="Shape 2"/>
          <p:cNvSpPr/>
          <p:nvPr/>
        </p:nvSpPr>
        <p:spPr>
          <a:xfrm>
            <a:off x="793790" y="2849166"/>
            <a:ext cx="7556421" cy="1088708"/>
          </a:xfrm>
          <a:prstGeom prst="roundRect">
            <a:avLst>
              <a:gd name="adj" fmla="val 1500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16650" y="2872026"/>
            <a:ext cx="725805" cy="1042988"/>
          </a:xfrm>
          <a:prstGeom prst="roundRect">
            <a:avLst>
              <a:gd name="adj" fmla="val 18722"/>
            </a:avLst>
          </a:prstGeom>
          <a:solidFill>
            <a:srgbClr val="E8F3E8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464" y="3257312"/>
            <a:ext cx="272177" cy="27217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87592" y="305347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Entitás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687592" y="3423999"/>
            <a:ext cx="64583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 adatbázis táblája, amely egy adott objektumtípust reprezentál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793790" y="4083010"/>
            <a:ext cx="7556421" cy="1088708"/>
          </a:xfrm>
          <a:prstGeom prst="roundRect">
            <a:avLst>
              <a:gd name="adj" fmla="val 1500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2" name="Shape 7"/>
          <p:cNvSpPr/>
          <p:nvPr/>
        </p:nvSpPr>
        <p:spPr>
          <a:xfrm>
            <a:off x="816650" y="4105870"/>
            <a:ext cx="725805" cy="1042988"/>
          </a:xfrm>
          <a:prstGeom prst="roundRect">
            <a:avLst>
              <a:gd name="adj" fmla="val 18722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464" y="4491157"/>
            <a:ext cx="272177" cy="2721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87592" y="428732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Attribútum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687592" y="4657844"/>
            <a:ext cx="64583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tábla oszlopai, amelyek az entitás tulajdonságait tárolják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793790" y="5316855"/>
            <a:ext cx="7556421" cy="1088708"/>
          </a:xfrm>
          <a:prstGeom prst="roundRect">
            <a:avLst>
              <a:gd name="adj" fmla="val 1500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7" name="Shape 11"/>
          <p:cNvSpPr/>
          <p:nvPr/>
        </p:nvSpPr>
        <p:spPr>
          <a:xfrm>
            <a:off x="816650" y="5339715"/>
            <a:ext cx="725805" cy="1042988"/>
          </a:xfrm>
          <a:prstGeom prst="roundRect">
            <a:avLst>
              <a:gd name="adj" fmla="val 18722"/>
            </a:avLst>
          </a:prstGeom>
          <a:solidFill>
            <a:srgbClr val="E8F3E8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464" y="5725001"/>
            <a:ext cx="272177" cy="27217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687592" y="552116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Kapcsolat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687592" y="5891689"/>
            <a:ext cx="64583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Idegen kulcsok vagy kapcsolótáblák révén megvalósuló összekapcsolás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1065967" y="6732032"/>
            <a:ext cx="7284244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Miért fontos?</a:t>
            </a: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Az ER diagram áttekinthetőbbé teszi az adatbázist, csökkenti a hibalehetőségeket és megkönnyíti a későbbi karbantartást.</a:t>
            </a:r>
            <a:endParaRPr lang="en-US" sz="1400" dirty="0"/>
          </a:p>
        </p:txBody>
      </p:sp>
      <p:sp>
        <p:nvSpPr>
          <p:cNvPr id="22" name="Shape 15"/>
          <p:cNvSpPr/>
          <p:nvPr/>
        </p:nvSpPr>
        <p:spPr>
          <a:xfrm>
            <a:off x="793790" y="6568797"/>
            <a:ext cx="22860" cy="848916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4" grpId="0" animBg="1"/>
      <p:bldP spid="15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983" y="3068003"/>
            <a:ext cx="5004316" cy="20934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25793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UML ábra — Részletes szerkezet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793790" y="2076450"/>
            <a:ext cx="755642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 UML diagram segítségével pontosan meghatároztuk adatbázisunk minden elemét.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793790" y="2831306"/>
            <a:ext cx="7556421" cy="1070253"/>
          </a:xfrm>
          <a:prstGeom prst="roundRect">
            <a:avLst>
              <a:gd name="adj" fmla="val 16213"/>
            </a:avLst>
          </a:prstGeom>
          <a:solidFill>
            <a:srgbClr val="E8F3E8"/>
          </a:solidFill>
          <a:ln/>
        </p:spPr>
      </p:sp>
      <p:sp>
        <p:nvSpPr>
          <p:cNvPr id="7" name="Text 3"/>
          <p:cNvSpPr/>
          <p:nvPr/>
        </p:nvSpPr>
        <p:spPr>
          <a:xfrm>
            <a:off x="986552" y="302406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Táblák</a:t>
            </a:r>
            <a:endParaRPr lang="en-US" sz="1850" b="1" dirty="0"/>
          </a:p>
        </p:txBody>
      </p:sp>
      <p:sp>
        <p:nvSpPr>
          <p:cNvPr id="8" name="Text 4"/>
          <p:cNvSpPr/>
          <p:nvPr/>
        </p:nvSpPr>
        <p:spPr>
          <a:xfrm>
            <a:off x="986552" y="3423523"/>
            <a:ext cx="71708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 adatok fő tárolási egységei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793790" y="4065389"/>
            <a:ext cx="7556421" cy="1070253"/>
          </a:xfrm>
          <a:prstGeom prst="roundRect">
            <a:avLst>
              <a:gd name="adj" fmla="val 16213"/>
            </a:avLst>
          </a:prstGeom>
          <a:solidFill>
            <a:srgbClr val="E8F3E8"/>
          </a:solidFill>
          <a:ln/>
        </p:spPr>
      </p:sp>
      <p:sp>
        <p:nvSpPr>
          <p:cNvPr id="10" name="Text 6"/>
          <p:cNvSpPr/>
          <p:nvPr/>
        </p:nvSpPr>
        <p:spPr>
          <a:xfrm>
            <a:off x="986552" y="425815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Attribútumok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86552" y="4657606"/>
            <a:ext cx="71708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Minden tábla részletes mezői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793790" y="5299472"/>
            <a:ext cx="7556421" cy="1070253"/>
          </a:xfrm>
          <a:prstGeom prst="roundRect">
            <a:avLst>
              <a:gd name="adj" fmla="val 16213"/>
            </a:avLst>
          </a:prstGeom>
          <a:solidFill>
            <a:srgbClr val="E8F3E8"/>
          </a:solidFill>
          <a:ln/>
        </p:spPr>
      </p:sp>
      <p:sp>
        <p:nvSpPr>
          <p:cNvPr id="13" name="Text 9"/>
          <p:cNvSpPr/>
          <p:nvPr/>
        </p:nvSpPr>
        <p:spPr>
          <a:xfrm>
            <a:off x="986552" y="54922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Azonosítók (ID)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986552" y="5891689"/>
            <a:ext cx="71708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Egyedi kulcsok minden rekordhoz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793790" y="6533555"/>
            <a:ext cx="7556421" cy="1070253"/>
          </a:xfrm>
          <a:prstGeom prst="roundRect">
            <a:avLst>
              <a:gd name="adj" fmla="val 16213"/>
            </a:avLst>
          </a:prstGeom>
          <a:solidFill>
            <a:srgbClr val="E8F3E8"/>
          </a:solidFill>
          <a:ln/>
        </p:spPr>
      </p:sp>
      <p:sp>
        <p:nvSpPr>
          <p:cNvPr id="16" name="Text 12"/>
          <p:cNvSpPr/>
          <p:nvPr/>
        </p:nvSpPr>
        <p:spPr>
          <a:xfrm>
            <a:off x="986552" y="672631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Külső kulcsok (FK)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986552" y="7125772"/>
            <a:ext cx="71708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Táblák közötti kapcsolatok</a:t>
            </a:r>
            <a:endParaRPr lang="en-US" sz="15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90920"/>
            <a:ext cx="683419" cy="292418"/>
          </a:xfrm>
          <a:prstGeom prst="roundRect">
            <a:avLst>
              <a:gd name="adj" fmla="val 41888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895826" y="741878"/>
            <a:ext cx="479346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93790" y="1034296"/>
            <a:ext cx="546973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Adatbázis implementáció</a:t>
            </a:r>
            <a:endParaRPr lang="en-US" sz="3300" dirty="0"/>
          </a:p>
        </p:txBody>
      </p:sp>
      <p:sp>
        <p:nvSpPr>
          <p:cNvPr id="5" name="Shape 3"/>
          <p:cNvSpPr/>
          <p:nvPr/>
        </p:nvSpPr>
        <p:spPr>
          <a:xfrm>
            <a:off x="770930" y="1900714"/>
            <a:ext cx="5013722" cy="4572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11645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MySQL környezet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2509718"/>
            <a:ext cx="4968002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Ipari szabványnak megfelelő adatbázis-kezelő rendszert használtunk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70930" y="3241119"/>
            <a:ext cx="5013722" cy="4572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93790" y="345686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XAMPP tesztelés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93790" y="3850124"/>
            <a:ext cx="496800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Helyi webszerver segítségével teszteltük a működést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70930" y="4343400"/>
            <a:ext cx="5013722" cy="4572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793790" y="455914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 tábla létrehozva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93790" y="4952405"/>
            <a:ext cx="496800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Komplex adatstruktúra a parkolási információk kezeléséhez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770930" y="5445681"/>
            <a:ext cx="5013722" cy="4572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566142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Valós idejű frissítés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93790" y="6054685"/>
            <a:ext cx="496800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 adatbázis azonnal tükrözi a változásokat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70930" y="6547961"/>
            <a:ext cx="5013722" cy="4572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676370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Nézetek használata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93790" y="7156966"/>
            <a:ext cx="496800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Származtatott attribútumok egyszerű lekérdezése</a:t>
            </a:r>
            <a:endParaRPr lang="en-US" sz="13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63" y="1900714"/>
            <a:ext cx="8201018" cy="2050212"/>
          </a:xfrm>
          <a:prstGeom prst="rect">
            <a:avLst/>
          </a:prstGeom>
        </p:spPr>
      </p:pic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3" y="4140204"/>
            <a:ext cx="8063378" cy="783459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7FC74BB3-337E-3E51-5ACC-65EEEE4AF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518" y="7695344"/>
            <a:ext cx="1756881" cy="53425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0114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 fejlesztés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22346"/>
            <a:ext cx="2358985" cy="475238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92234" y="1622346"/>
            <a:ext cx="8351877" cy="486966"/>
          </a:xfrm>
          <a:prstGeom prst="roundRect">
            <a:avLst>
              <a:gd name="adj" fmla="val 27249"/>
            </a:avLst>
          </a:prstGeom>
          <a:solidFill>
            <a:srgbClr val="CCE6D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33" y="1814632"/>
            <a:ext cx="184190" cy="1473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71223" y="1754862"/>
            <a:ext cx="7725489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Technológia:</a:t>
            </a:r>
            <a:r>
              <a:rPr lang="en-US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JavaScript nyelvet használtunk Node.js futtatókörnyezetben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5492234" y="2217063"/>
            <a:ext cx="303883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 backend felelősségi körei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2234" y="2601158"/>
            <a:ext cx="368498" cy="36849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92234" y="3089434"/>
            <a:ext cx="216324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Szerver kommunikáció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5492234" y="3415546"/>
            <a:ext cx="835187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Kapcsolat az adatbázis és a felhasználói felület között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2234" y="3801666"/>
            <a:ext cx="368498" cy="36849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92234" y="428994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Lekérdezések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5492234" y="4616053"/>
            <a:ext cx="835187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Adatok hatékony lekérése az adatbázisból</a:t>
            </a:r>
            <a:endParaRPr lang="en-US" sz="11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2234" y="5002173"/>
            <a:ext cx="368498" cy="36849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492234" y="549044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Adatok felvitele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5492234" y="5816560"/>
            <a:ext cx="835187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Új rekordok biztonságos létrehozása</a:t>
            </a:r>
            <a:endParaRPr lang="en-US" sz="115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1210780B-AB86-D49B-3136-A365AD123A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83792" y="7730891"/>
            <a:ext cx="1746607" cy="48696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573</Words>
  <Application>Microsoft Office PowerPoint</Application>
  <PresentationFormat>Egyéni</PresentationFormat>
  <Paragraphs>136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Fraunces Extra Bold</vt:lpstr>
      <vt:lpstr>Fraunces Light</vt:lpstr>
      <vt:lpstr>Nobile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Miklós Korpás</cp:lastModifiedBy>
  <cp:revision>20</cp:revision>
  <dcterms:created xsi:type="dcterms:W3CDTF">2026-01-22T15:06:44Z</dcterms:created>
  <dcterms:modified xsi:type="dcterms:W3CDTF">2026-01-22T17:14:49Z</dcterms:modified>
</cp:coreProperties>
</file>